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274" r:id="rId5"/>
    <p:sldId id="725" r:id="rId6"/>
    <p:sldId id="727" r:id="rId7"/>
    <p:sldId id="730" r:id="rId8"/>
    <p:sldId id="729" r:id="rId9"/>
    <p:sldId id="731" r:id="rId10"/>
    <p:sldId id="732" r:id="rId11"/>
    <p:sldId id="733" r:id="rId12"/>
    <p:sldId id="735" r:id="rId13"/>
    <p:sldId id="736" r:id="rId14"/>
    <p:sldId id="737" r:id="rId15"/>
    <p:sldId id="738" r:id="rId16"/>
    <p:sldId id="741" r:id="rId17"/>
    <p:sldId id="743" r:id="rId18"/>
    <p:sldId id="739" r:id="rId19"/>
    <p:sldId id="740" r:id="rId20"/>
    <p:sldId id="746" r:id="rId21"/>
    <p:sldId id="747" r:id="rId22"/>
    <p:sldId id="748" r:id="rId23"/>
    <p:sldId id="744" r:id="rId24"/>
    <p:sldId id="745" r:id="rId25"/>
    <p:sldId id="753" r:id="rId26"/>
    <p:sldId id="752" r:id="rId27"/>
    <p:sldId id="754" r:id="rId28"/>
    <p:sldId id="755" r:id="rId29"/>
    <p:sldId id="749" r:id="rId30"/>
    <p:sldId id="742" r:id="rId31"/>
    <p:sldId id="750" r:id="rId32"/>
    <p:sldId id="751" r:id="rId33"/>
    <p:sldId id="69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1196211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br>
              <a:rPr lang="fi-FI" dirty="0"/>
            </a:br>
            <a:br>
              <a:rPr lang="fi-FI" dirty="0"/>
            </a:b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en-US" b="1" dirty="0"/>
          </a:p>
          <a:p>
            <a:r>
              <a:rPr lang="fi-FI" dirty="0" err="1"/>
              <a:t>Encapsulation</a:t>
            </a:r>
            <a:r>
              <a:rPr lang="fi-FI" dirty="0"/>
              <a:t>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idea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manage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behavior</a:t>
            </a:r>
            <a:r>
              <a:rPr lang="fi-FI" dirty="0"/>
              <a:t> and </a:t>
            </a:r>
            <a:r>
              <a:rPr lang="fi-FI" dirty="0" err="1"/>
              <a:t>state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collaborators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concern</a:t>
            </a:r>
            <a:r>
              <a:rPr lang="fi-FI" dirty="0"/>
              <a:t> </a:t>
            </a:r>
            <a:r>
              <a:rPr lang="fi-FI" dirty="0" err="1"/>
              <a:t>themselves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object’s</a:t>
            </a:r>
            <a:r>
              <a:rPr lang="fi-FI" dirty="0"/>
              <a:t> </a:t>
            </a:r>
            <a:r>
              <a:rPr lang="fi-FI" dirty="0" err="1"/>
              <a:t>inner</a:t>
            </a:r>
            <a:r>
              <a:rPr lang="fi-FI" dirty="0"/>
              <a:t> </a:t>
            </a:r>
            <a:r>
              <a:rPr lang="fi-FI" dirty="0" err="1"/>
              <a:t>workings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188319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fi-FI" dirty="0"/>
          </a:p>
          <a:p>
            <a:r>
              <a:rPr lang="fi-FI" dirty="0" err="1"/>
              <a:t>Encapsulated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</a:t>
            </a:r>
            <a:r>
              <a:rPr lang="fi-FI" dirty="0" err="1"/>
              <a:t>characteristics</a:t>
            </a:r>
            <a:r>
              <a:rPr lang="fi-FI" dirty="0"/>
              <a:t>:</a:t>
            </a:r>
          </a:p>
          <a:p>
            <a:r>
              <a:rPr lang="fi-FI" sz="2000" dirty="0"/>
              <a:t>-</a:t>
            </a:r>
            <a:r>
              <a:rPr lang="fi-FI" sz="2000" dirty="0" err="1"/>
              <a:t>Everyone</a:t>
            </a:r>
            <a:r>
              <a:rPr lang="fi-FI" sz="2000" dirty="0"/>
              <a:t> </a:t>
            </a:r>
            <a:r>
              <a:rPr lang="fi-FI" sz="2000" dirty="0" err="1"/>
              <a:t>knows</a:t>
            </a:r>
            <a:r>
              <a:rPr lang="fi-FI" sz="2000" dirty="0"/>
              <a:t> </a:t>
            </a:r>
            <a:r>
              <a:rPr lang="fi-FI" sz="2000" dirty="0" err="1"/>
              <a:t>how</a:t>
            </a:r>
            <a:r>
              <a:rPr lang="fi-FI" sz="2000" dirty="0"/>
              <a:t> to </a:t>
            </a:r>
            <a:r>
              <a:rPr lang="fi-FI" sz="2000" dirty="0" err="1"/>
              <a:t>access</a:t>
            </a:r>
            <a:r>
              <a:rPr lang="fi-FI" sz="2000" dirty="0"/>
              <a:t> it.</a:t>
            </a:r>
          </a:p>
          <a:p>
            <a:r>
              <a:rPr lang="fi-FI" sz="2000" dirty="0"/>
              <a:t>-Can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easily</a:t>
            </a:r>
            <a:r>
              <a:rPr lang="fi-FI" sz="2000" dirty="0"/>
              <a:t> </a:t>
            </a:r>
            <a:r>
              <a:rPr lang="fi-FI" sz="2000" dirty="0" err="1"/>
              <a:t>used</a:t>
            </a:r>
            <a:r>
              <a:rPr lang="fi-FI" sz="2000" dirty="0"/>
              <a:t> </a:t>
            </a:r>
            <a:r>
              <a:rPr lang="fi-FI" sz="2000" dirty="0" err="1"/>
              <a:t>regardless</a:t>
            </a:r>
            <a:r>
              <a:rPr lang="fi-FI" sz="2000" dirty="0"/>
              <a:t> of </a:t>
            </a:r>
            <a:r>
              <a:rPr lang="fi-FI" sz="2000" dirty="0" err="1"/>
              <a:t>implementation</a:t>
            </a:r>
            <a:r>
              <a:rPr lang="fi-FI" sz="2000" dirty="0"/>
              <a:t> </a:t>
            </a:r>
            <a:r>
              <a:rPr lang="fi-FI" sz="2000" dirty="0" err="1"/>
              <a:t>details</a:t>
            </a:r>
            <a:r>
              <a:rPr lang="fi-FI" sz="2000" dirty="0"/>
              <a:t>.</a:t>
            </a:r>
          </a:p>
          <a:p>
            <a:r>
              <a:rPr lang="fi-FI" sz="2000" dirty="0"/>
              <a:t>-</a:t>
            </a:r>
            <a:r>
              <a:rPr lang="fi-FI" sz="2000" dirty="0" err="1"/>
              <a:t>There</a:t>
            </a:r>
            <a:r>
              <a:rPr lang="fi-FI" sz="2000" dirty="0"/>
              <a:t> </a:t>
            </a:r>
            <a:r>
              <a:rPr lang="fi-FI" sz="2000" dirty="0" err="1"/>
              <a:t>shouldn’t</a:t>
            </a:r>
            <a:r>
              <a:rPr lang="fi-FI" sz="2000" dirty="0"/>
              <a:t> </a:t>
            </a:r>
            <a:r>
              <a:rPr lang="fi-FI" sz="2000" dirty="0" err="1"/>
              <a:t>any</a:t>
            </a:r>
            <a:r>
              <a:rPr lang="fi-FI" sz="2000" dirty="0"/>
              <a:t> side </a:t>
            </a:r>
            <a:r>
              <a:rPr lang="fi-FI" sz="2000" dirty="0" err="1"/>
              <a:t>effects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code</a:t>
            </a:r>
            <a:r>
              <a:rPr lang="fi-FI" sz="2000" dirty="0"/>
              <a:t>,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rest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application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idea of </a:t>
            </a:r>
            <a:r>
              <a:rPr lang="fi-FI" dirty="0" err="1"/>
              <a:t>encapsulation</a:t>
            </a:r>
            <a:r>
              <a:rPr lang="fi-FI" dirty="0"/>
              <a:t> is to </a:t>
            </a: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separated</a:t>
            </a:r>
            <a:r>
              <a:rPr lang="fi-FI" dirty="0"/>
              <a:t> and </a:t>
            </a:r>
            <a:r>
              <a:rPr lang="fi-FI" dirty="0" err="1"/>
              <a:t>prevent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tightly</a:t>
            </a:r>
            <a:r>
              <a:rPr lang="fi-FI" dirty="0"/>
              <a:t> </a:t>
            </a:r>
            <a:r>
              <a:rPr lang="fi-FI" dirty="0" err="1"/>
              <a:t>coupled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7803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fi-FI" dirty="0"/>
          </a:p>
          <a:p>
            <a:r>
              <a:rPr lang="fi-FI" dirty="0"/>
              <a:t>Using OOP in Python,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restrict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to </a:t>
            </a:r>
            <a:r>
              <a:rPr lang="fi-FI" dirty="0" err="1"/>
              <a:t>methods</a:t>
            </a:r>
            <a:r>
              <a:rPr lang="fi-FI" dirty="0"/>
              <a:t> and </a:t>
            </a:r>
            <a:r>
              <a:rPr lang="fi-FI" dirty="0" err="1"/>
              <a:t>variables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prevent</a:t>
            </a:r>
            <a:r>
              <a:rPr lang="fi-FI" dirty="0"/>
              <a:t> 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direct</a:t>
            </a:r>
            <a:r>
              <a:rPr lang="fi-FI" dirty="0"/>
              <a:t> </a:t>
            </a:r>
            <a:r>
              <a:rPr lang="fi-FI" dirty="0" err="1"/>
              <a:t>modification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encapsulation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 In Python,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denote</a:t>
            </a:r>
            <a:r>
              <a:rPr lang="fi-FI" dirty="0"/>
              <a:t> </a:t>
            </a:r>
            <a:r>
              <a:rPr lang="fi-FI" dirty="0" err="1"/>
              <a:t>private</a:t>
            </a:r>
            <a:r>
              <a:rPr lang="fi-FI" dirty="0"/>
              <a:t>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underscore</a:t>
            </a:r>
            <a:r>
              <a:rPr lang="fi-FI" dirty="0"/>
              <a:t> as </a:t>
            </a:r>
            <a:r>
              <a:rPr lang="fi-FI" dirty="0" err="1"/>
              <a:t>prefix</a:t>
            </a:r>
            <a:r>
              <a:rPr lang="fi-FI" dirty="0"/>
              <a:t> </a:t>
            </a:r>
            <a:r>
              <a:rPr lang="fi-FI" dirty="0" err="1"/>
              <a:t>i.e</a:t>
            </a:r>
            <a:r>
              <a:rPr lang="fi-FI" dirty="0"/>
              <a:t> single “ _ “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double</a:t>
            </a:r>
            <a:r>
              <a:rPr lang="fi-FI" dirty="0"/>
              <a:t> “ __“.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1575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fi-FI" dirty="0"/>
          </a:p>
          <a:p>
            <a:r>
              <a:rPr lang="fi-FI" dirty="0"/>
              <a:t>Private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intended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getter</a:t>
            </a:r>
            <a:r>
              <a:rPr lang="fi-FI" dirty="0"/>
              <a:t> and </a:t>
            </a:r>
            <a:r>
              <a:rPr lang="fi-FI" dirty="0" err="1"/>
              <a:t>setter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.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indirect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to </a:t>
            </a:r>
            <a:r>
              <a:rPr lang="fi-FI" dirty="0" err="1"/>
              <a:t>them</a:t>
            </a:r>
            <a:r>
              <a:rPr lang="fi-FI" dirty="0"/>
              <a:t>:</a:t>
            </a:r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Fruit</a:t>
            </a:r>
            <a:r>
              <a:rPr lang="fi-FI" dirty="0">
                <a:solidFill>
                  <a:srgbClr val="7030A0"/>
                </a:solidFill>
              </a:rPr>
              <a:t>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 __</a:t>
            </a:r>
            <a:r>
              <a:rPr lang="fi-FI" dirty="0" err="1">
                <a:solidFill>
                  <a:srgbClr val="7030A0"/>
                </a:solidFill>
              </a:rPr>
              <a:t>name</a:t>
            </a:r>
            <a:r>
              <a:rPr lang="fi-FI" dirty="0">
                <a:solidFill>
                  <a:srgbClr val="7030A0"/>
                </a:solidFill>
              </a:rPr>
              <a:t> = ””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setName</a:t>
            </a:r>
            <a:r>
              <a:rPr lang="fi-FI" dirty="0">
                <a:solidFill>
                  <a:srgbClr val="7030A0"/>
                </a:solidFill>
              </a:rPr>
              <a:t> 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new_name</a:t>
            </a:r>
            <a:r>
              <a:rPr lang="fi-FI" dirty="0">
                <a:solidFill>
                  <a:srgbClr val="7030A0"/>
                </a:solidFill>
              </a:rPr>
              <a:t>):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	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 __</a:t>
            </a:r>
            <a:r>
              <a:rPr lang="fi-FI" dirty="0" err="1">
                <a:solidFill>
                  <a:srgbClr val="7030A0"/>
                </a:solidFill>
              </a:rPr>
              <a:t>name</a:t>
            </a:r>
            <a:r>
              <a:rPr lang="fi-FI" dirty="0">
                <a:solidFill>
                  <a:srgbClr val="7030A0"/>
                </a:solidFill>
              </a:rPr>
              <a:t> = </a:t>
            </a:r>
            <a:r>
              <a:rPr lang="fi-FI" dirty="0" err="1">
                <a:solidFill>
                  <a:srgbClr val="7030A0"/>
                </a:solidFill>
              </a:rPr>
              <a:t>new_name</a:t>
            </a:r>
            <a:endParaRPr lang="fi-FI" dirty="0">
              <a:solidFill>
                <a:srgbClr val="7030A0"/>
              </a:solidFill>
            </a:endParaRPr>
          </a:p>
          <a:p>
            <a:r>
              <a:rPr lang="fi-FI" dirty="0">
                <a:solidFill>
                  <a:srgbClr val="7030A0"/>
                </a:solidFill>
              </a:rPr>
              <a:t> 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getName</a:t>
            </a:r>
            <a:r>
              <a:rPr lang="fi-FI" dirty="0">
                <a:solidFill>
                  <a:srgbClr val="7030A0"/>
                </a:solidFill>
              </a:rPr>
              <a:t> 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):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	</a:t>
            </a:r>
            <a:r>
              <a:rPr lang="fi-FI" dirty="0" err="1">
                <a:solidFill>
                  <a:srgbClr val="7030A0"/>
                </a:solidFill>
              </a:rPr>
              <a:t>return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.__</a:t>
            </a:r>
            <a:r>
              <a:rPr lang="fi-FI" dirty="0" err="1">
                <a:solidFill>
                  <a:srgbClr val="7030A0"/>
                </a:solidFill>
              </a:rPr>
              <a:t>name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76432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fi-FI" dirty="0"/>
          </a:p>
          <a:p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private</a:t>
            </a:r>
            <a:endParaRPr lang="fi-FI" dirty="0"/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__</a:t>
            </a:r>
            <a:r>
              <a:rPr lang="fi-FI" dirty="0" err="1">
                <a:solidFill>
                  <a:srgbClr val="7030A0"/>
                </a:solidFill>
              </a:rPr>
              <a:t>foo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):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('</a:t>
            </a:r>
            <a:r>
              <a:rPr lang="fi-FI" dirty="0" err="1">
                <a:solidFill>
                  <a:srgbClr val="7030A0"/>
                </a:solidFill>
              </a:rPr>
              <a:t>This</a:t>
            </a:r>
            <a:r>
              <a:rPr lang="fi-FI" dirty="0">
                <a:solidFill>
                  <a:srgbClr val="7030A0"/>
                </a:solidFill>
              </a:rPr>
              <a:t> is </a:t>
            </a:r>
            <a:r>
              <a:rPr lang="fi-FI" dirty="0" err="1">
                <a:solidFill>
                  <a:srgbClr val="7030A0"/>
                </a:solidFill>
              </a:rPr>
              <a:t>private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method</a:t>
            </a:r>
            <a:r>
              <a:rPr lang="fi-FI" dirty="0">
                <a:solidFill>
                  <a:srgbClr val="7030A0"/>
                </a:solidFill>
              </a:rPr>
              <a:t>')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85566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fi-FI" dirty="0"/>
          </a:p>
          <a:p>
            <a:r>
              <a:rPr lang="fi-FI" dirty="0"/>
              <a:t>Demo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fruitbox</a:t>
            </a:r>
            <a:r>
              <a:rPr lang="fi-FI" dirty="0"/>
              <a:t> </a:t>
            </a:r>
            <a:r>
              <a:rPr lang="fi-FI" dirty="0" err="1"/>
              <a:t>sample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29489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capability</a:t>
            </a:r>
            <a:r>
              <a:rPr lang="fi-FI" sz="2400" dirty="0"/>
              <a:t> of a </a:t>
            </a:r>
            <a:r>
              <a:rPr lang="fi-FI" sz="2400" dirty="0" err="1"/>
              <a:t>class</a:t>
            </a:r>
            <a:r>
              <a:rPr lang="fi-FI" sz="2400" dirty="0"/>
              <a:t> to </a:t>
            </a:r>
            <a:r>
              <a:rPr lang="fi-FI" sz="2400" dirty="0" err="1"/>
              <a:t>derive</a:t>
            </a:r>
            <a:r>
              <a:rPr lang="fi-FI" sz="2400" dirty="0"/>
              <a:t> </a:t>
            </a:r>
            <a:r>
              <a:rPr lang="fi-FI" sz="2400" dirty="0" err="1"/>
              <a:t>properties</a:t>
            </a:r>
            <a:r>
              <a:rPr lang="fi-FI" sz="2400" dirty="0"/>
              <a:t> and </a:t>
            </a:r>
            <a:r>
              <a:rPr lang="fi-FI" sz="2400" dirty="0" err="1"/>
              <a:t>characteristics</a:t>
            </a:r>
            <a:r>
              <a:rPr lang="fi-FI" sz="2400" dirty="0"/>
              <a:t> </a:t>
            </a:r>
            <a:r>
              <a:rPr lang="fi-FI" sz="2400" dirty="0" err="1"/>
              <a:t>from</a:t>
            </a:r>
            <a:r>
              <a:rPr lang="fi-FI" sz="2400" dirty="0"/>
              <a:t> </a:t>
            </a:r>
            <a:r>
              <a:rPr lang="fi-FI" sz="2400" dirty="0" err="1"/>
              <a:t>another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is </a:t>
            </a:r>
            <a:r>
              <a:rPr lang="fi-FI" sz="2400" dirty="0" err="1"/>
              <a:t>called</a:t>
            </a:r>
            <a:r>
              <a:rPr lang="fi-FI" sz="2400" dirty="0"/>
              <a:t> </a:t>
            </a:r>
            <a:r>
              <a:rPr lang="fi-FI" sz="2400" b="1" dirty="0" err="1"/>
              <a:t>Inheritance</a:t>
            </a:r>
            <a:r>
              <a:rPr lang="fi-FI" sz="2400" dirty="0"/>
              <a:t>. </a:t>
            </a:r>
            <a:r>
              <a:rPr lang="fi-FI" sz="2400" dirty="0" err="1"/>
              <a:t>Inheritance</a:t>
            </a:r>
            <a:r>
              <a:rPr lang="fi-FI" sz="2400" dirty="0"/>
              <a:t> is </a:t>
            </a:r>
            <a:r>
              <a:rPr lang="fi-FI" sz="2400" dirty="0" err="1"/>
              <a:t>one</a:t>
            </a:r>
            <a:r>
              <a:rPr lang="fi-FI" sz="2400" dirty="0"/>
              <a:t> of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most</a:t>
            </a:r>
            <a:r>
              <a:rPr lang="fi-FI" sz="2400" dirty="0"/>
              <a:t> </a:t>
            </a:r>
            <a:r>
              <a:rPr lang="fi-FI" sz="2400" dirty="0" err="1"/>
              <a:t>important</a:t>
            </a:r>
            <a:r>
              <a:rPr lang="fi-FI" sz="2400" dirty="0"/>
              <a:t> feature of Object </a:t>
            </a:r>
            <a:r>
              <a:rPr lang="fi-FI" sz="2400" dirty="0" err="1"/>
              <a:t>Oriented</a:t>
            </a:r>
            <a:r>
              <a:rPr lang="fi-FI" sz="2400" dirty="0"/>
              <a:t> Programming.</a:t>
            </a:r>
          </a:p>
          <a:p>
            <a:br>
              <a:rPr lang="fi-FI" dirty="0"/>
            </a:br>
            <a:r>
              <a:rPr lang="fi-FI" b="1" dirty="0"/>
              <a:t>Sub Class: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inherits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Sub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Derived</a:t>
            </a:r>
            <a:r>
              <a:rPr lang="fi-FI" dirty="0"/>
              <a:t> Class.</a:t>
            </a:r>
          </a:p>
          <a:p>
            <a:br>
              <a:rPr lang="fi-FI" dirty="0"/>
            </a:br>
            <a:r>
              <a:rPr lang="fi-FI" b="1" dirty="0"/>
              <a:t>Super </a:t>
            </a:r>
            <a:r>
              <a:rPr lang="fi-FI" b="1" dirty="0" err="1"/>
              <a:t>Class: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inherited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sub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Class </a:t>
            </a:r>
            <a:r>
              <a:rPr lang="fi-FI" dirty="0" err="1"/>
              <a:t>or</a:t>
            </a:r>
            <a:r>
              <a:rPr lang="fi-FI" dirty="0"/>
              <a:t> Super </a:t>
            </a:r>
            <a:r>
              <a:rPr lang="fi-FI" dirty="0" err="1"/>
              <a:t>class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39293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  <a:p>
            <a:r>
              <a:rPr lang="fi-FI" dirty="0" err="1"/>
              <a:t>Consider</a:t>
            </a:r>
            <a:r>
              <a:rPr lang="fi-FI" dirty="0"/>
              <a:t> a </a:t>
            </a:r>
            <a:r>
              <a:rPr lang="fi-FI" dirty="0" err="1"/>
              <a:t>group</a:t>
            </a:r>
            <a:r>
              <a:rPr lang="fi-FI" dirty="0"/>
              <a:t> of </a:t>
            </a:r>
            <a:r>
              <a:rPr lang="fi-FI" dirty="0" err="1"/>
              <a:t>vehicles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for </a:t>
            </a:r>
            <a:r>
              <a:rPr lang="fi-FI" dirty="0" err="1"/>
              <a:t>Bus</a:t>
            </a:r>
            <a:r>
              <a:rPr lang="fi-FI" dirty="0"/>
              <a:t>, </a:t>
            </a:r>
            <a:r>
              <a:rPr lang="fi-FI" dirty="0" err="1"/>
              <a:t>Car</a:t>
            </a:r>
            <a:r>
              <a:rPr lang="fi-FI" dirty="0"/>
              <a:t> and </a:t>
            </a:r>
            <a:r>
              <a:rPr lang="fi-FI" dirty="0" err="1"/>
              <a:t>Truck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fuelAmount</a:t>
            </a:r>
            <a:r>
              <a:rPr lang="fi-FI" dirty="0"/>
              <a:t>(), </a:t>
            </a:r>
            <a:r>
              <a:rPr lang="fi-FI" dirty="0" err="1"/>
              <a:t>capacity</a:t>
            </a:r>
            <a:r>
              <a:rPr lang="fi-FI" dirty="0"/>
              <a:t>(), </a:t>
            </a:r>
            <a:r>
              <a:rPr lang="fi-FI" dirty="0" err="1"/>
              <a:t>applyBrakes</a:t>
            </a:r>
            <a:r>
              <a:rPr lang="fi-FI" dirty="0"/>
              <a:t>()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for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avoiding</a:t>
            </a:r>
            <a:r>
              <a:rPr lang="fi-FI" dirty="0"/>
              <a:t> </a:t>
            </a:r>
            <a:r>
              <a:rPr lang="fi-FI" dirty="0" err="1"/>
              <a:t>inheritance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in </a:t>
            </a:r>
            <a:r>
              <a:rPr lang="fi-FI" dirty="0" err="1"/>
              <a:t>each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as </a:t>
            </a:r>
            <a:r>
              <a:rPr lang="fi-FI" dirty="0" err="1"/>
              <a:t>shown</a:t>
            </a:r>
            <a:r>
              <a:rPr lang="fi-FI" dirty="0"/>
              <a:t> in </a:t>
            </a:r>
            <a:r>
              <a:rPr lang="fi-FI" dirty="0" err="1"/>
              <a:t>below</a:t>
            </a:r>
            <a:r>
              <a:rPr lang="fi-FI" dirty="0"/>
              <a:t> </a:t>
            </a:r>
            <a:r>
              <a:rPr lang="fi-FI" dirty="0" err="1"/>
              <a:t>figure</a:t>
            </a:r>
            <a:r>
              <a:rPr lang="fi-FI" dirty="0"/>
              <a:t>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574478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EEBA3-3801-9944-81B0-354A53A2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5" y="2402609"/>
            <a:ext cx="3987800" cy="25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A914E-FDD6-0E4F-B5D3-7F0951FC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9681"/>
            <a:ext cx="8986982" cy="27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  <a:p>
            <a:r>
              <a:rPr lang="fi-FI" dirty="0"/>
              <a:t>Using </a:t>
            </a:r>
            <a:r>
              <a:rPr lang="fi-FI" dirty="0" err="1"/>
              <a:t>inheritance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inherited</a:t>
            </a:r>
            <a:r>
              <a:rPr lang="fi-FI" dirty="0"/>
              <a:t> </a:t>
            </a:r>
            <a:r>
              <a:rPr lang="fi-FI" dirty="0" err="1"/>
              <a:t>rest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(</a:t>
            </a:r>
            <a:r>
              <a:rPr lang="fi-FI" dirty="0" err="1"/>
              <a:t>Vehicle</a:t>
            </a:r>
            <a:r>
              <a:rPr lang="fi-FI" dirty="0"/>
              <a:t>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8110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Defining</a:t>
            </a:r>
            <a:r>
              <a:rPr lang="fi-FI" b="1" dirty="0"/>
              <a:t> </a:t>
            </a:r>
            <a:r>
              <a:rPr lang="fi-FI" b="1" dirty="0" err="1"/>
              <a:t>attributes</a:t>
            </a:r>
            <a:r>
              <a:rPr lang="fi-FI" b="1" dirty="0"/>
              <a:t> </a:t>
            </a:r>
            <a:r>
              <a:rPr lang="fi-FI" b="1" dirty="0" err="1"/>
              <a:t>way</a:t>
            </a:r>
            <a:r>
              <a:rPr lang="fi-FI" b="1" dirty="0"/>
              <a:t> 1.</a:t>
            </a:r>
          </a:p>
          <a:p>
            <a:endParaRPr lang="fi-FI" b="1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Fruit</a:t>
            </a:r>
            <a:r>
              <a:rPr lang="fi-FI" dirty="0">
                <a:solidFill>
                  <a:srgbClr val="7030A0"/>
                </a:solidFill>
              </a:rPr>
              <a:t>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name</a:t>
            </a:r>
            <a:r>
              <a:rPr lang="fi-FI" dirty="0">
                <a:solidFill>
                  <a:srgbClr val="7030A0"/>
                </a:solidFill>
              </a:rPr>
              <a:t> = ""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taste</a:t>
            </a:r>
            <a:r>
              <a:rPr lang="fi-FI" dirty="0">
                <a:solidFill>
                  <a:srgbClr val="7030A0"/>
                </a:solidFill>
              </a:rPr>
              <a:t> = ""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volume</a:t>
            </a:r>
            <a:r>
              <a:rPr lang="fi-FI" dirty="0">
                <a:solidFill>
                  <a:srgbClr val="7030A0"/>
                </a:solidFill>
              </a:rPr>
              <a:t> = 0.00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price</a:t>
            </a:r>
            <a:r>
              <a:rPr lang="fi-FI" dirty="0">
                <a:solidFill>
                  <a:srgbClr val="7030A0"/>
                </a:solidFill>
              </a:rPr>
              <a:t> = 0.00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__</a:t>
            </a:r>
            <a:r>
              <a:rPr lang="fi-FI" dirty="0" err="1">
                <a:solidFill>
                  <a:srgbClr val="7030A0"/>
                </a:solidFill>
              </a:rPr>
              <a:t>init</a:t>
            </a:r>
            <a:r>
              <a:rPr lang="fi-FI" dirty="0">
                <a:solidFill>
                  <a:srgbClr val="7030A0"/>
                </a:solidFill>
              </a:rPr>
              <a:t>__(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initial_price</a:t>
            </a:r>
            <a:r>
              <a:rPr lang="fi-FI" dirty="0">
                <a:solidFill>
                  <a:srgbClr val="7030A0"/>
                </a:solidFill>
              </a:rPr>
              <a:t> ):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	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 </a:t>
            </a:r>
            <a:r>
              <a:rPr lang="fi-FI" dirty="0" err="1">
                <a:solidFill>
                  <a:srgbClr val="7030A0"/>
                </a:solidFill>
              </a:rPr>
              <a:t>price</a:t>
            </a:r>
            <a:r>
              <a:rPr lang="fi-FI" dirty="0">
                <a:solidFill>
                  <a:srgbClr val="7030A0"/>
                </a:solidFill>
              </a:rPr>
              <a:t> = </a:t>
            </a:r>
            <a:r>
              <a:rPr lang="fi-FI" dirty="0" err="1">
                <a:solidFill>
                  <a:srgbClr val="7030A0"/>
                </a:solidFill>
              </a:rPr>
              <a:t>initial_price</a:t>
            </a:r>
            <a:r>
              <a:rPr lang="fi-FI" dirty="0">
                <a:solidFill>
                  <a:srgbClr val="7030A0"/>
                </a:solidFill>
              </a:rPr>
              <a:t> </a:t>
            </a:r>
            <a:endParaRPr lang="fi-FI" sz="2400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1208640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EEBA3-3801-9944-81B0-354A53A2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83" y="2439554"/>
            <a:ext cx="3987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9D8D6-6538-124B-AFCC-62906AD7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971"/>
            <a:ext cx="9144000" cy="39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3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  <a:p>
            <a:r>
              <a:rPr lang="fi-FI" dirty="0"/>
              <a:t>In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inheritance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of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inherited</a:t>
            </a:r>
            <a:r>
              <a:rPr lang="fi-FI" dirty="0"/>
              <a:t> into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derived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for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inheritance</a:t>
            </a:r>
            <a:r>
              <a:rPr lang="fi-FI" dirty="0"/>
              <a:t> is </a:t>
            </a:r>
            <a:r>
              <a:rPr lang="fi-FI" dirty="0" err="1"/>
              <a:t>similar</a:t>
            </a:r>
            <a:r>
              <a:rPr lang="fi-FI" dirty="0"/>
              <a:t> to single inheritance.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02685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F408E-D298-3D4F-A17B-0CB14A42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15" y="2321213"/>
            <a:ext cx="3873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0CDEB-C5E3-4342-A336-C4CB725A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1" y="2224232"/>
            <a:ext cx="8078447" cy="22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endParaRPr lang="en-US" b="1" dirty="0"/>
          </a:p>
          <a:p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inheritance</a:t>
            </a:r>
            <a:r>
              <a:rPr lang="fi-FI" dirty="0"/>
              <a:t> </a:t>
            </a:r>
            <a:r>
              <a:rPr lang="fi-FI" dirty="0" err="1"/>
              <a:t>scenario</a:t>
            </a:r>
            <a:r>
              <a:rPr lang="fi-FI" dirty="0"/>
              <a:t>,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specified</a:t>
            </a:r>
            <a:r>
              <a:rPr lang="fi-FI" dirty="0"/>
              <a:t> </a:t>
            </a:r>
            <a:r>
              <a:rPr lang="fi-FI" dirty="0" err="1"/>
              <a:t>attribute</a:t>
            </a:r>
            <a:r>
              <a:rPr lang="fi-FI" dirty="0"/>
              <a:t> is </a:t>
            </a:r>
            <a:r>
              <a:rPr lang="fi-FI" dirty="0" err="1"/>
              <a:t>searched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.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continues</a:t>
            </a:r>
            <a:r>
              <a:rPr lang="fi-FI" dirty="0"/>
              <a:t> into </a:t>
            </a:r>
            <a:r>
              <a:rPr lang="fi-FI" dirty="0" err="1"/>
              <a:t>parent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in </a:t>
            </a:r>
            <a:r>
              <a:rPr lang="fi-FI" dirty="0" err="1"/>
              <a:t>depth-first</a:t>
            </a:r>
            <a:r>
              <a:rPr lang="fi-FI" dirty="0"/>
              <a:t>, </a:t>
            </a:r>
            <a:r>
              <a:rPr lang="fi-FI" dirty="0" err="1"/>
              <a:t>left-right</a:t>
            </a:r>
            <a:r>
              <a:rPr lang="fi-FI" dirty="0"/>
              <a:t> </a:t>
            </a:r>
            <a:r>
              <a:rPr lang="fi-FI" dirty="0" err="1"/>
              <a:t>fashion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searching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twice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024827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Inheritance</a:t>
            </a:r>
          </a:p>
          <a:p>
            <a:r>
              <a:rPr lang="fi-FI" dirty="0">
                <a:solidFill>
                  <a:srgbClr val="7030A0"/>
                </a:solidFill>
              </a:rPr>
              <a:t># </a:t>
            </a:r>
            <a:r>
              <a:rPr lang="fi-FI" dirty="0" err="1">
                <a:solidFill>
                  <a:srgbClr val="7030A0"/>
                </a:solidFill>
              </a:rPr>
              <a:t>parent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class</a:t>
            </a:r>
            <a:endParaRPr lang="fi-FI" dirty="0">
              <a:solidFill>
                <a:srgbClr val="7030A0"/>
              </a:solidFill>
            </a:endParaRPr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Fruit</a:t>
            </a:r>
            <a:r>
              <a:rPr lang="fi-FI" dirty="0">
                <a:solidFill>
                  <a:srgbClr val="7030A0"/>
                </a:solidFill>
              </a:rPr>
              <a:t>:</a:t>
            </a:r>
          </a:p>
          <a:p>
            <a:r>
              <a:rPr lang="fi-FI" dirty="0">
                <a:solidFill>
                  <a:srgbClr val="7030A0"/>
                </a:solidFill>
              </a:rPr>
              <a:t>    </a:t>
            </a:r>
          </a:p>
          <a:p>
            <a:r>
              <a:rPr lang="fi-FI" dirty="0">
                <a:solidFill>
                  <a:srgbClr val="7030A0"/>
                </a:solidFill>
              </a:rPr>
              <a:t>   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__</a:t>
            </a:r>
            <a:r>
              <a:rPr lang="fi-FI" dirty="0" err="1">
                <a:solidFill>
                  <a:srgbClr val="7030A0"/>
                </a:solidFill>
              </a:rPr>
              <a:t>init</a:t>
            </a:r>
            <a:r>
              <a:rPr lang="fi-FI" dirty="0">
                <a:solidFill>
                  <a:srgbClr val="7030A0"/>
                </a:solidFill>
              </a:rPr>
              <a:t>__(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):</a:t>
            </a:r>
          </a:p>
          <a:p>
            <a:r>
              <a:rPr lang="fi-FI" dirty="0">
                <a:solidFill>
                  <a:srgbClr val="7030A0"/>
                </a:solidFill>
              </a:rPr>
              <a:t>        </a:t>
            </a:r>
            <a:r>
              <a:rPr lang="fi-FI" dirty="0" err="1">
                <a:solidFill>
                  <a:srgbClr val="7030A0"/>
                </a:solidFill>
              </a:rPr>
              <a:t>price</a:t>
            </a:r>
            <a:r>
              <a:rPr lang="fi-FI" dirty="0">
                <a:solidFill>
                  <a:srgbClr val="7030A0"/>
                </a:solidFill>
              </a:rPr>
              <a:t> = 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E69701-634C-A44A-B010-B82FF95B795F}"/>
              </a:ext>
            </a:extLst>
          </p:cNvPr>
          <p:cNvSpPr/>
          <p:nvPr/>
        </p:nvSpPr>
        <p:spPr>
          <a:xfrm>
            <a:off x="4462365" y="1368425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i-FI" sz="2800" dirty="0">
              <a:solidFill>
                <a:srgbClr val="7030A0"/>
              </a:solidFill>
            </a:endParaRPr>
          </a:p>
          <a:p>
            <a:r>
              <a:rPr lang="fi-FI" sz="2800" dirty="0">
                <a:solidFill>
                  <a:srgbClr val="7030A0"/>
                </a:solidFill>
              </a:rPr>
              <a:t># </a:t>
            </a:r>
            <a:r>
              <a:rPr lang="fi-FI" sz="2800" dirty="0" err="1">
                <a:solidFill>
                  <a:srgbClr val="7030A0"/>
                </a:solidFill>
              </a:rPr>
              <a:t>child</a:t>
            </a:r>
            <a:r>
              <a:rPr lang="fi-FI" sz="2800" dirty="0">
                <a:solidFill>
                  <a:srgbClr val="7030A0"/>
                </a:solidFill>
              </a:rPr>
              <a:t> </a:t>
            </a:r>
            <a:r>
              <a:rPr lang="fi-FI" sz="2800" dirty="0" err="1">
                <a:solidFill>
                  <a:srgbClr val="7030A0"/>
                </a:solidFill>
              </a:rPr>
              <a:t>class</a:t>
            </a:r>
            <a:endParaRPr lang="fi-FI" sz="2800" dirty="0">
              <a:solidFill>
                <a:srgbClr val="7030A0"/>
              </a:solidFill>
            </a:endParaRPr>
          </a:p>
          <a:p>
            <a:r>
              <a:rPr lang="fi-FI" sz="2800" dirty="0" err="1">
                <a:solidFill>
                  <a:srgbClr val="7030A0"/>
                </a:solidFill>
              </a:rPr>
              <a:t>class</a:t>
            </a:r>
            <a:r>
              <a:rPr lang="fi-FI" sz="2800" dirty="0">
                <a:solidFill>
                  <a:srgbClr val="7030A0"/>
                </a:solidFill>
              </a:rPr>
              <a:t> Apple(</a:t>
            </a:r>
            <a:r>
              <a:rPr lang="fi-FI" sz="2800" dirty="0" err="1">
                <a:solidFill>
                  <a:srgbClr val="7030A0"/>
                </a:solidFill>
              </a:rPr>
              <a:t>Fruit</a:t>
            </a:r>
            <a:r>
              <a:rPr lang="fi-FI" sz="2800" dirty="0">
                <a:solidFill>
                  <a:srgbClr val="7030A0"/>
                </a:solidFill>
              </a:rPr>
              <a:t>):</a:t>
            </a:r>
          </a:p>
          <a:p>
            <a:endParaRPr lang="fi-FI" sz="2800" dirty="0">
              <a:solidFill>
                <a:srgbClr val="7030A0"/>
              </a:solidFill>
            </a:endParaRPr>
          </a:p>
          <a:p>
            <a:r>
              <a:rPr lang="fi-FI" sz="2800" dirty="0">
                <a:solidFill>
                  <a:srgbClr val="7030A0"/>
                </a:solidFill>
              </a:rPr>
              <a:t>    </a:t>
            </a:r>
            <a:r>
              <a:rPr lang="fi-FI" sz="2800" dirty="0" err="1">
                <a:solidFill>
                  <a:srgbClr val="7030A0"/>
                </a:solidFill>
              </a:rPr>
              <a:t>def</a:t>
            </a:r>
            <a:r>
              <a:rPr lang="fi-FI" sz="2800" dirty="0">
                <a:solidFill>
                  <a:srgbClr val="7030A0"/>
                </a:solidFill>
              </a:rPr>
              <a:t> __</a:t>
            </a:r>
            <a:r>
              <a:rPr lang="fi-FI" sz="2800" dirty="0" err="1">
                <a:solidFill>
                  <a:srgbClr val="7030A0"/>
                </a:solidFill>
              </a:rPr>
              <a:t>init</a:t>
            </a:r>
            <a:r>
              <a:rPr lang="fi-FI" sz="2800" dirty="0">
                <a:solidFill>
                  <a:srgbClr val="7030A0"/>
                </a:solidFill>
              </a:rPr>
              <a:t>__(</a:t>
            </a:r>
            <a:r>
              <a:rPr lang="fi-FI" sz="2800" dirty="0" err="1">
                <a:solidFill>
                  <a:srgbClr val="7030A0"/>
                </a:solidFill>
              </a:rPr>
              <a:t>self</a:t>
            </a:r>
            <a:r>
              <a:rPr lang="fi-FI" sz="2800" dirty="0">
                <a:solidFill>
                  <a:srgbClr val="7030A0"/>
                </a:solidFill>
              </a:rPr>
              <a:t>):</a:t>
            </a:r>
          </a:p>
          <a:p>
            <a:r>
              <a:rPr lang="fi-FI" sz="2800" dirty="0">
                <a:solidFill>
                  <a:srgbClr val="7030A0"/>
                </a:solidFill>
              </a:rPr>
              <a:t>        # </a:t>
            </a:r>
            <a:r>
              <a:rPr lang="fi-FI" sz="2800" dirty="0" err="1">
                <a:solidFill>
                  <a:srgbClr val="7030A0"/>
                </a:solidFill>
              </a:rPr>
              <a:t>call</a:t>
            </a:r>
            <a:r>
              <a:rPr lang="fi-FI" sz="2800" dirty="0">
                <a:solidFill>
                  <a:srgbClr val="7030A0"/>
                </a:solidFill>
              </a:rPr>
              <a:t> </a:t>
            </a:r>
            <a:r>
              <a:rPr lang="fi-FI" sz="2800" dirty="0" err="1">
                <a:solidFill>
                  <a:srgbClr val="7030A0"/>
                </a:solidFill>
              </a:rPr>
              <a:t>super</a:t>
            </a:r>
            <a:r>
              <a:rPr lang="fi-FI" sz="2800" dirty="0">
                <a:solidFill>
                  <a:srgbClr val="7030A0"/>
                </a:solidFill>
              </a:rPr>
              <a:t>() </a:t>
            </a:r>
            <a:r>
              <a:rPr lang="fi-FI" sz="2800" dirty="0" err="1">
                <a:solidFill>
                  <a:srgbClr val="7030A0"/>
                </a:solidFill>
              </a:rPr>
              <a:t>function</a:t>
            </a:r>
            <a:endParaRPr lang="fi-FI" sz="2800" dirty="0">
              <a:solidFill>
                <a:srgbClr val="7030A0"/>
              </a:solidFill>
            </a:endParaRPr>
          </a:p>
          <a:p>
            <a:r>
              <a:rPr lang="fi-FI" sz="2800" dirty="0">
                <a:solidFill>
                  <a:srgbClr val="7030A0"/>
                </a:solidFill>
              </a:rPr>
              <a:t>        </a:t>
            </a:r>
            <a:r>
              <a:rPr lang="fi-FI" sz="2800" dirty="0" err="1">
                <a:solidFill>
                  <a:srgbClr val="7030A0"/>
                </a:solidFill>
              </a:rPr>
              <a:t>super</a:t>
            </a:r>
            <a:r>
              <a:rPr lang="fi-FI" sz="2800" dirty="0">
                <a:solidFill>
                  <a:srgbClr val="7030A0"/>
                </a:solidFill>
              </a:rPr>
              <a:t>().__</a:t>
            </a:r>
            <a:r>
              <a:rPr lang="fi-FI" sz="2800" dirty="0" err="1">
                <a:solidFill>
                  <a:srgbClr val="7030A0"/>
                </a:solidFill>
              </a:rPr>
              <a:t>init</a:t>
            </a:r>
            <a:r>
              <a:rPr lang="fi-FI" sz="2800" dirty="0">
                <a:solidFill>
                  <a:srgbClr val="7030A0"/>
                </a:solidFill>
              </a:rPr>
              <a:t>__()</a:t>
            </a:r>
          </a:p>
          <a:p>
            <a:r>
              <a:rPr lang="fi-FI" sz="2800" dirty="0">
                <a:solidFill>
                  <a:srgbClr val="7030A0"/>
                </a:solidFill>
              </a:rPr>
              <a:t>        </a:t>
            </a:r>
            <a:r>
              <a:rPr lang="fi-FI" sz="2800" dirty="0" err="1">
                <a:solidFill>
                  <a:srgbClr val="7030A0"/>
                </a:solidFill>
              </a:rPr>
              <a:t>print</a:t>
            </a:r>
            <a:r>
              <a:rPr lang="fi-FI" sz="2800" dirty="0">
                <a:solidFill>
                  <a:srgbClr val="7030A0"/>
                </a:solidFill>
              </a:rPr>
              <a:t>(”Apple is </a:t>
            </a:r>
            <a:r>
              <a:rPr lang="fi-FI" sz="2800" dirty="0" err="1">
                <a:solidFill>
                  <a:srgbClr val="7030A0"/>
                </a:solidFill>
              </a:rPr>
              <a:t>ready</a:t>
            </a:r>
            <a:r>
              <a:rPr lang="fi-FI" sz="2800" dirty="0">
                <a:solidFill>
                  <a:srgbClr val="7030A0"/>
                </a:solidFill>
              </a:rPr>
              <a:t>")</a:t>
            </a:r>
          </a:p>
          <a:p>
            <a:r>
              <a:rPr lang="fi-FI" sz="2800" dirty="0">
                <a:solidFill>
                  <a:srgbClr val="7030A0"/>
                </a:solidFill>
              </a:rPr>
              <a:t>	   </a:t>
            </a:r>
            <a:r>
              <a:rPr lang="fi-FI" sz="2800" dirty="0" err="1">
                <a:solidFill>
                  <a:srgbClr val="7030A0"/>
                </a:solidFill>
              </a:rPr>
              <a:t>seeds</a:t>
            </a:r>
            <a:r>
              <a:rPr lang="fi-FI" sz="2800" dirty="0">
                <a:solidFill>
                  <a:srgbClr val="7030A0"/>
                </a:solidFill>
              </a:rPr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323999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Polymorphism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</a:t>
            </a:r>
            <a:r>
              <a:rPr lang="fi-FI" dirty="0" err="1"/>
              <a:t>polymorphism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forms</a:t>
            </a:r>
            <a:r>
              <a:rPr lang="fi-FI" dirty="0"/>
              <a:t>. In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words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polymorphism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ability</a:t>
            </a:r>
            <a:r>
              <a:rPr lang="fi-FI" dirty="0"/>
              <a:t> of a </a:t>
            </a:r>
            <a:r>
              <a:rPr lang="fi-FI" dirty="0" err="1"/>
              <a:t>message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displayed</a:t>
            </a:r>
            <a:r>
              <a:rPr lang="fi-FI" dirty="0"/>
              <a:t> in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.</a:t>
            </a:r>
          </a:p>
          <a:p>
            <a:br>
              <a:rPr lang="fi-FI" dirty="0"/>
            </a:br>
            <a:r>
              <a:rPr lang="fi-FI" dirty="0"/>
              <a:t>Real life </a:t>
            </a:r>
            <a:r>
              <a:rPr lang="fi-FI" dirty="0" err="1"/>
              <a:t>example</a:t>
            </a:r>
            <a:r>
              <a:rPr lang="fi-FI" dirty="0"/>
              <a:t> of </a:t>
            </a:r>
            <a:r>
              <a:rPr lang="fi-FI" dirty="0" err="1"/>
              <a:t>polymorphism</a:t>
            </a:r>
            <a:r>
              <a:rPr lang="fi-FI" dirty="0"/>
              <a:t>, a person at a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characteristic</a:t>
            </a:r>
            <a:r>
              <a:rPr lang="fi-FI" dirty="0"/>
              <a:t>. Like a </a:t>
            </a:r>
            <a:r>
              <a:rPr lang="fi-FI" dirty="0" err="1"/>
              <a:t>man</a:t>
            </a:r>
            <a:r>
              <a:rPr lang="fi-FI" dirty="0"/>
              <a:t> at a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is a </a:t>
            </a:r>
            <a:r>
              <a:rPr lang="fi-FI" dirty="0" err="1"/>
              <a:t>father</a:t>
            </a:r>
            <a:r>
              <a:rPr lang="fi-FI" dirty="0"/>
              <a:t>, a </a:t>
            </a:r>
            <a:r>
              <a:rPr lang="fi-FI" dirty="0" err="1"/>
              <a:t>husband</a:t>
            </a:r>
            <a:r>
              <a:rPr lang="fi-FI" dirty="0"/>
              <a:t>, a </a:t>
            </a:r>
            <a:r>
              <a:rPr lang="fi-FI" dirty="0" err="1"/>
              <a:t>employee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 a </a:t>
            </a:r>
            <a:r>
              <a:rPr lang="fi-FI" dirty="0" err="1"/>
              <a:t>same</a:t>
            </a:r>
            <a:r>
              <a:rPr lang="fi-FI" dirty="0"/>
              <a:t> person </a:t>
            </a:r>
            <a:r>
              <a:rPr lang="fi-FI" dirty="0" err="1"/>
              <a:t>posses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behavior</a:t>
            </a:r>
            <a:r>
              <a:rPr lang="fi-FI" dirty="0"/>
              <a:t> in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situations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polymorphism</a:t>
            </a:r>
            <a:r>
              <a:rPr lang="fi-FI" dirty="0"/>
              <a:t>.</a:t>
            </a:r>
            <a:br>
              <a:rPr lang="fi-FI" dirty="0"/>
            </a:b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37599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Polymorphism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960FC-9B44-3D40-9397-DD111206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89" y="3514593"/>
            <a:ext cx="5717392" cy="2765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3F245-CB18-0C45-B035-F4C1FB210449}"/>
              </a:ext>
            </a:extLst>
          </p:cNvPr>
          <p:cNvSpPr/>
          <p:nvPr/>
        </p:nvSpPr>
        <p:spPr>
          <a:xfrm>
            <a:off x="331236" y="2095001"/>
            <a:ext cx="8131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Suppose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,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we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need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to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draw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a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shape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,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there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are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multiple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shape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option (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triangle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,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rectangle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,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circle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).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However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we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could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use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same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method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to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draw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any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shape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.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This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concept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is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called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 </a:t>
            </a:r>
            <a:r>
              <a:rPr lang="fi-FI" dirty="0" err="1">
                <a:solidFill>
                  <a:srgbClr val="252830"/>
                </a:solidFill>
                <a:latin typeface="Open Sans" panose="020B0606030504020204" pitchFamily="34" charset="0"/>
              </a:rPr>
              <a:t>Polymorphism</a:t>
            </a:r>
            <a:r>
              <a:rPr lang="fi-FI" dirty="0">
                <a:solidFill>
                  <a:srgbClr val="252830"/>
                </a:solidFill>
                <a:latin typeface="Open Sans" panose="020B0606030504020204" pitchFamily="34" charset="0"/>
              </a:rPr>
              <a:t>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5003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Polymorphism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D827CE-E8C8-C846-B780-71B71DE4EBD6}"/>
              </a:ext>
            </a:extLst>
          </p:cNvPr>
          <p:cNvSpPr txBox="1">
            <a:spLocks/>
          </p:cNvSpPr>
          <p:nvPr/>
        </p:nvSpPr>
        <p:spPr>
          <a:xfrm>
            <a:off x="331236" y="2638425"/>
            <a:ext cx="8262258" cy="14531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Demo by using </a:t>
            </a:r>
            <a:r>
              <a:rPr lang="en-US" b="1" dirty="0" err="1"/>
              <a:t>fruitbox</a:t>
            </a:r>
            <a:r>
              <a:rPr lang="en-US" b="1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2263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Defining</a:t>
            </a:r>
            <a:r>
              <a:rPr lang="fi-FI" b="1" dirty="0"/>
              <a:t> </a:t>
            </a:r>
            <a:r>
              <a:rPr lang="fi-FI" b="1" dirty="0" err="1"/>
              <a:t>attributes</a:t>
            </a:r>
            <a:r>
              <a:rPr lang="fi-FI" b="1" dirty="0"/>
              <a:t> </a:t>
            </a:r>
            <a:r>
              <a:rPr lang="fi-FI" b="1" dirty="0" err="1"/>
              <a:t>way</a:t>
            </a:r>
            <a:r>
              <a:rPr lang="fi-FI" b="1" dirty="0"/>
              <a:t> 2.</a:t>
            </a:r>
          </a:p>
          <a:p>
            <a:endParaRPr lang="fi-FI" b="1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Fruit</a:t>
            </a:r>
            <a:r>
              <a:rPr lang="fi-FI" dirty="0">
                <a:solidFill>
                  <a:srgbClr val="7030A0"/>
                </a:solidFill>
              </a:rPr>
              <a:t>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__</a:t>
            </a:r>
            <a:r>
              <a:rPr lang="fi-FI" dirty="0" err="1">
                <a:solidFill>
                  <a:srgbClr val="7030A0"/>
                </a:solidFill>
              </a:rPr>
              <a:t>init</a:t>
            </a:r>
            <a:r>
              <a:rPr lang="fi-FI" dirty="0">
                <a:solidFill>
                  <a:srgbClr val="7030A0"/>
                </a:solidFill>
              </a:rPr>
              <a:t>__(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initial_price</a:t>
            </a:r>
            <a:r>
              <a:rPr lang="fi-FI" dirty="0">
                <a:solidFill>
                  <a:srgbClr val="7030A0"/>
                </a:solidFill>
              </a:rPr>
              <a:t> ):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	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 </a:t>
            </a:r>
            <a:r>
              <a:rPr lang="fi-FI" dirty="0" err="1">
                <a:solidFill>
                  <a:srgbClr val="7030A0"/>
                </a:solidFill>
              </a:rPr>
              <a:t>price</a:t>
            </a:r>
            <a:r>
              <a:rPr lang="fi-FI" dirty="0">
                <a:solidFill>
                  <a:srgbClr val="7030A0"/>
                </a:solidFill>
              </a:rPr>
              <a:t> = </a:t>
            </a:r>
            <a:r>
              <a:rPr lang="fi-FI" dirty="0" err="1">
                <a:solidFill>
                  <a:srgbClr val="7030A0"/>
                </a:solidFill>
              </a:rPr>
              <a:t>initial_price</a:t>
            </a:r>
            <a:r>
              <a:rPr lang="fi-FI" dirty="0">
                <a:solidFill>
                  <a:srgbClr val="7030A0"/>
                </a:solidFill>
              </a:rPr>
              <a:t> </a:t>
            </a:r>
            <a:r>
              <a:rPr lang="fi-FI" sz="24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375750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sz="2000" dirty="0"/>
              <a:t>Create classes that represents a real-life objects Bus and Truck, which both use same base class Vehicle (you can use </a:t>
            </a:r>
            <a:r>
              <a:rPr lang="en-US" sz="2000" dirty="0" err="1"/>
              <a:t>exerices</a:t>
            </a:r>
            <a:r>
              <a:rPr lang="en-US" sz="2000" dirty="0"/>
              <a:t> 10’s Car class). </a:t>
            </a:r>
          </a:p>
          <a:p>
            <a:endParaRPr lang="en-US" sz="2000" dirty="0"/>
          </a:p>
          <a:p>
            <a:r>
              <a:rPr lang="en-US" sz="2000" dirty="0"/>
              <a:t>Add private attributes to Bus class (</a:t>
            </a:r>
            <a:r>
              <a:rPr lang="en-US" sz="2000" dirty="0" err="1"/>
              <a:t>passenger_seats</a:t>
            </a:r>
            <a:r>
              <a:rPr lang="en-US" sz="2000" dirty="0"/>
              <a:t> and </a:t>
            </a:r>
            <a:r>
              <a:rPr lang="en-US" sz="2000" dirty="0" err="1"/>
              <a:t>max_passegers</a:t>
            </a:r>
            <a:r>
              <a:rPr lang="en-US" sz="2000" dirty="0"/>
              <a:t>) and to Truck class (</a:t>
            </a:r>
            <a:r>
              <a:rPr lang="en-US" sz="2000" dirty="0" err="1"/>
              <a:t>cargo_space</a:t>
            </a:r>
            <a:r>
              <a:rPr lang="en-US" sz="2000" dirty="0"/>
              <a:t> and  </a:t>
            </a:r>
            <a:r>
              <a:rPr lang="en-US" sz="2000" dirty="0" err="1"/>
              <a:t>max_cargo</a:t>
            </a:r>
            <a:r>
              <a:rPr lang="en-US" sz="2000" dirty="0"/>
              <a:t>). Also add getter and setter </a:t>
            </a:r>
            <a:r>
              <a:rPr lang="en-US" sz="2000" dirty="0" err="1"/>
              <a:t>fucntions</a:t>
            </a:r>
            <a:r>
              <a:rPr lang="en-US" sz="2000" dirty="0"/>
              <a:t> for these attributes</a:t>
            </a:r>
          </a:p>
          <a:p>
            <a:endParaRPr lang="en-US" sz="2000" dirty="0"/>
          </a:p>
          <a:p>
            <a:r>
              <a:rPr lang="en-US" sz="2000" dirty="0"/>
              <a:t>Use this classes in main program.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Exercises</a:t>
            </a:r>
            <a:r>
              <a:rPr lang="fi-FI" sz="2800" dirty="0"/>
              <a:t> 12.</a:t>
            </a:r>
          </a:p>
        </p:txBody>
      </p:sp>
    </p:spTree>
    <p:extLst>
      <p:ext uri="{BB962C8B-B14F-4D97-AF65-F5344CB8AC3E}">
        <p14:creationId xmlns:p14="http://schemas.microsoft.com/office/powerpoint/2010/main" val="45470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Defining</a:t>
            </a:r>
            <a:r>
              <a:rPr lang="fi-FI" b="1" dirty="0"/>
              <a:t> </a:t>
            </a:r>
            <a:r>
              <a:rPr lang="fi-FI" b="1" dirty="0" err="1"/>
              <a:t>attributes</a:t>
            </a:r>
            <a:r>
              <a:rPr lang="fi-FI" b="1" dirty="0"/>
              <a:t> </a:t>
            </a:r>
            <a:r>
              <a:rPr lang="fi-FI" b="1" dirty="0" err="1"/>
              <a:t>way</a:t>
            </a:r>
            <a:endParaRPr lang="fi-FI" b="1" dirty="0"/>
          </a:p>
          <a:p>
            <a:endParaRPr lang="fi-FI" b="1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Fruit</a:t>
            </a:r>
            <a:r>
              <a:rPr lang="fi-FI" dirty="0">
                <a:solidFill>
                  <a:srgbClr val="7030A0"/>
                </a:solidFill>
              </a:rPr>
              <a:t>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setName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new_name</a:t>
            </a:r>
            <a:r>
              <a:rPr lang="fi-FI" dirty="0">
                <a:solidFill>
                  <a:srgbClr val="7030A0"/>
                </a:solidFill>
              </a:rPr>
              <a:t>): 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dirty="0">
                <a:solidFill>
                  <a:srgbClr val="7030A0"/>
                </a:solidFill>
              </a:rPr>
              <a:t>  	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 </a:t>
            </a:r>
            <a:r>
              <a:rPr lang="fi-FI" dirty="0" err="1">
                <a:solidFill>
                  <a:srgbClr val="7030A0"/>
                </a:solidFill>
              </a:rPr>
              <a:t>name</a:t>
            </a:r>
            <a:r>
              <a:rPr lang="fi-FI" dirty="0">
                <a:solidFill>
                  <a:srgbClr val="7030A0"/>
                </a:solidFill>
              </a:rPr>
              <a:t> = </a:t>
            </a:r>
            <a:r>
              <a:rPr lang="fi-FI" dirty="0" err="1">
                <a:solidFill>
                  <a:srgbClr val="7030A0"/>
                </a:solidFill>
              </a:rPr>
              <a:t>new_name</a:t>
            </a:r>
            <a:r>
              <a:rPr lang="fi-FI" dirty="0">
                <a:solidFill>
                  <a:srgbClr val="7030A0"/>
                </a:solidFill>
              </a:rPr>
              <a:t> </a:t>
            </a:r>
            <a:endParaRPr lang="fi-FI" sz="2400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226026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Defining attributes</a:t>
            </a:r>
          </a:p>
          <a:p>
            <a:endParaRPr lang="en-US" b="1" dirty="0"/>
          </a:p>
          <a:p>
            <a:r>
              <a:rPr lang="fi-FI" dirty="0"/>
              <a:t>In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a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object’s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definition, </a:t>
            </a:r>
            <a:r>
              <a:rPr lang="fi-FI" dirty="0" err="1"/>
              <a:t>placeholders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for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allowed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created</a:t>
            </a:r>
            <a:r>
              <a:rPr lang="fi-FI" dirty="0"/>
              <a:t>,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later</a:t>
            </a:r>
            <a:r>
              <a:rPr lang="fi-FI" dirty="0"/>
              <a:t>. </a:t>
            </a:r>
          </a:p>
          <a:p>
            <a:r>
              <a:rPr lang="fi-FI" dirty="0"/>
              <a:t>In Python,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to an </a:t>
            </a:r>
            <a:r>
              <a:rPr lang="fi-FI" dirty="0" err="1"/>
              <a:t>object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fly</a:t>
            </a:r>
            <a:r>
              <a:rPr lang="fi-FI" dirty="0"/>
              <a:t>. In </a:t>
            </a:r>
            <a:r>
              <a:rPr lang="fi-FI" dirty="0" err="1"/>
              <a:t>fact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nothing</a:t>
            </a:r>
            <a:r>
              <a:rPr lang="fi-FI" dirty="0"/>
              <a:t> </a:t>
            </a:r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sz="2000" dirty="0"/>
              <a:t>__</a:t>
            </a:r>
            <a:r>
              <a:rPr lang="fi-FI" sz="2000" dirty="0" err="1"/>
              <a:t>init</a:t>
            </a:r>
            <a:r>
              <a:rPr lang="fi-FI" sz="2000" dirty="0"/>
              <a:t>__</a:t>
            </a:r>
            <a:r>
              <a:rPr lang="fi-FI" dirty="0"/>
              <a:t> 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it </a:t>
            </a:r>
            <a:r>
              <a:rPr lang="fi-FI" dirty="0" err="1"/>
              <a:t>comes</a:t>
            </a:r>
            <a:r>
              <a:rPr lang="fi-FI" dirty="0"/>
              <a:t> to </a:t>
            </a:r>
            <a:r>
              <a:rPr lang="fi-FI" dirty="0" err="1"/>
              <a:t>setting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.</a:t>
            </a:r>
            <a:endParaRPr lang="en-US" sz="2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26226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Defining attributes</a:t>
            </a:r>
          </a:p>
          <a:p>
            <a:endParaRPr lang="en-US" b="1" dirty="0"/>
          </a:p>
          <a:p>
            <a:r>
              <a:rPr lang="fi-FI" dirty="0"/>
              <a:t>It is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 for an </a:t>
            </a:r>
            <a:r>
              <a:rPr lang="fi-FI" dirty="0" err="1"/>
              <a:t>object’s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to </a:t>
            </a:r>
            <a:r>
              <a:rPr lang="fi-FI" i="1" dirty="0" err="1"/>
              <a:t>update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object’s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it is </a:t>
            </a:r>
            <a:r>
              <a:rPr lang="fi-FI" dirty="0" err="1"/>
              <a:t>considered</a:t>
            </a:r>
            <a:r>
              <a:rPr lang="fi-FI" dirty="0"/>
              <a:t> </a:t>
            </a:r>
            <a:r>
              <a:rPr lang="fi-FI" dirty="0" err="1"/>
              <a:t>bad</a:t>
            </a:r>
            <a:r>
              <a:rPr lang="fi-FI" dirty="0"/>
              <a:t> </a:t>
            </a:r>
            <a:r>
              <a:rPr lang="fi-FI" dirty="0" err="1"/>
              <a:t>practice</a:t>
            </a:r>
            <a:r>
              <a:rPr lang="fi-FI" dirty="0"/>
              <a:t> to </a:t>
            </a:r>
            <a:r>
              <a:rPr lang="fi-FI" i="1" dirty="0" err="1"/>
              <a:t>create</a:t>
            </a:r>
            <a:r>
              <a:rPr lang="fi-FI" dirty="0"/>
              <a:t> 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in a </a:t>
            </a:r>
            <a:r>
              <a:rPr lang="fi-FI" dirty="0" err="1"/>
              <a:t>method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initialising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 __</a:t>
            </a:r>
            <a:r>
              <a:rPr lang="fi-FI" dirty="0" err="1"/>
              <a:t>init</a:t>
            </a:r>
            <a:r>
              <a:rPr lang="fi-FI" dirty="0"/>
              <a:t>__ </a:t>
            </a:r>
            <a:r>
              <a:rPr lang="fi-FI" dirty="0" err="1"/>
              <a:t>method</a:t>
            </a:r>
            <a:r>
              <a:rPr lang="fi-FI" dirty="0"/>
              <a:t>. 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93882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Defining attributes</a:t>
            </a:r>
          </a:p>
          <a:p>
            <a:endParaRPr lang="en-US" b="1" dirty="0"/>
          </a:p>
          <a:p>
            <a:r>
              <a:rPr lang="fi-FI" dirty="0" err="1"/>
              <a:t>The</a:t>
            </a:r>
            <a:r>
              <a:rPr lang="fi-FI" dirty="0"/>
              <a:t> __</a:t>
            </a:r>
            <a:r>
              <a:rPr lang="fi-FI" dirty="0" err="1"/>
              <a:t>init</a:t>
            </a:r>
            <a:r>
              <a:rPr lang="fi-FI" dirty="0"/>
              <a:t>__ </a:t>
            </a:r>
            <a:r>
              <a:rPr lang="fi-FI" dirty="0" err="1"/>
              <a:t>method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definitely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executed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–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a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initialisation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object’s</a:t>
            </a:r>
            <a:r>
              <a:rPr lang="fi-FI" dirty="0"/>
              <a:t> data. If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attribute</a:t>
            </a:r>
            <a:r>
              <a:rPr lang="fi-FI" dirty="0"/>
              <a:t> outside </a:t>
            </a:r>
            <a:r>
              <a:rPr lang="fi-FI" dirty="0" err="1"/>
              <a:t>the</a:t>
            </a:r>
            <a:r>
              <a:rPr lang="fi-FI" dirty="0"/>
              <a:t> __</a:t>
            </a:r>
            <a:r>
              <a:rPr lang="fi-FI" dirty="0" err="1"/>
              <a:t>init</a:t>
            </a:r>
            <a:r>
              <a:rPr lang="fi-FI" dirty="0"/>
              <a:t>__ </a:t>
            </a:r>
            <a:r>
              <a:rPr lang="fi-FI" dirty="0" err="1"/>
              <a:t>method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risk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it </a:t>
            </a:r>
            <a:r>
              <a:rPr lang="fi-FI" dirty="0" err="1"/>
              <a:t>before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initialised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7517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Defining attributes</a:t>
            </a:r>
          </a:p>
          <a:p>
            <a:endParaRPr lang="en-US" b="1" dirty="0"/>
          </a:p>
          <a:p>
            <a:r>
              <a:rPr lang="fi-FI" dirty="0" err="1"/>
              <a:t>Initialising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in __</a:t>
            </a:r>
            <a:r>
              <a:rPr lang="fi-FI" dirty="0" err="1"/>
              <a:t>init</a:t>
            </a:r>
            <a:r>
              <a:rPr lang="fi-FI" dirty="0"/>
              <a:t>__,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just set </a:t>
            </a:r>
            <a:r>
              <a:rPr lang="fi-FI" dirty="0" err="1"/>
              <a:t>them</a:t>
            </a:r>
            <a:r>
              <a:rPr lang="fi-FI" dirty="0"/>
              <a:t> to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, </a:t>
            </a:r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error-prone</a:t>
            </a:r>
            <a:r>
              <a:rPr lang="fi-FI" dirty="0"/>
              <a:t>.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makes</a:t>
            </a:r>
            <a:r>
              <a:rPr lang="fi-FI" dirty="0"/>
              <a:t> it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and </a:t>
            </a:r>
            <a:r>
              <a:rPr lang="fi-FI" dirty="0" err="1"/>
              <a:t>understand</a:t>
            </a:r>
            <a:r>
              <a:rPr lang="fi-FI" dirty="0"/>
              <a:t> –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at a </a:t>
            </a:r>
            <a:r>
              <a:rPr lang="fi-FI" dirty="0" err="1"/>
              <a:t>glance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00492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b="1" dirty="0"/>
              <a:t>Encapsulation</a:t>
            </a:r>
          </a:p>
          <a:p>
            <a:endParaRPr lang="en-US" b="1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Python </a:t>
            </a:r>
            <a:r>
              <a:rPr lang="fi-FI" sz="2800" dirty="0" err="1"/>
              <a:t>modules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5108B5-AD59-364C-A6A9-B80A5D89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5" y="1929246"/>
            <a:ext cx="7569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2630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15765</TotalTime>
  <Words>746</Words>
  <Application>Microsoft Macintosh PowerPoint</Application>
  <PresentationFormat>On-screen Show (4:3)</PresentationFormat>
  <Paragraphs>136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Corbel</vt:lpstr>
      <vt:lpstr>Open Sans</vt:lpstr>
      <vt:lpstr>CENTRIA 2017</vt:lpstr>
      <vt:lpstr>Basics in programming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213</cp:revision>
  <dcterms:created xsi:type="dcterms:W3CDTF">2017-05-08T07:46:11Z</dcterms:created>
  <dcterms:modified xsi:type="dcterms:W3CDTF">2019-10-23T19:56:45Z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